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bin" ContentType="application/vnd.openxmlformats-officedocument.oleObject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23"/>
  </p:notesMasterIdLst>
  <p:sldIdLst>
    <p:sldId id="256" r:id="rId2"/>
    <p:sldId id="462" r:id="rId3"/>
    <p:sldId id="507" r:id="rId4"/>
    <p:sldId id="508" r:id="rId5"/>
    <p:sldId id="464" r:id="rId6"/>
    <p:sldId id="468" r:id="rId7"/>
    <p:sldId id="492" r:id="rId8"/>
    <p:sldId id="493" r:id="rId9"/>
    <p:sldId id="494" r:id="rId10"/>
    <p:sldId id="495" r:id="rId11"/>
    <p:sldId id="496" r:id="rId12"/>
    <p:sldId id="497" r:id="rId13"/>
    <p:sldId id="498" r:id="rId14"/>
    <p:sldId id="499" r:id="rId15"/>
    <p:sldId id="500" r:id="rId16"/>
    <p:sldId id="501" r:id="rId17"/>
    <p:sldId id="502" r:id="rId18"/>
    <p:sldId id="503" r:id="rId19"/>
    <p:sldId id="504" r:id="rId20"/>
    <p:sldId id="491" r:id="rId21"/>
    <p:sldId id="505" r:id="rId22"/>
  </p:sldIdLst>
  <p:sldSz cx="9144000" cy="6858000" type="screen4x3"/>
  <p:notesSz cx="6858000" cy="9144000"/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008000"/>
    <a:srgbClr val="FFFFFF"/>
    <a:srgbClr val="CC0000"/>
    <a:srgbClr val="6699FF"/>
    <a:srgbClr val="10A7D6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17" autoAdjust="0"/>
  </p:normalViewPr>
  <p:slideViewPr>
    <p:cSldViewPr>
      <p:cViewPr varScale="1">
        <p:scale>
          <a:sx n="49" d="100"/>
          <a:sy n="49" d="100"/>
        </p:scale>
        <p:origin x="-432" y="-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4580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560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560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5DE650CD-93F5-42D3-B6A2-C19A407540B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Title Slide">
    <p:bg bwMode="gray">
      <p:bgPr>
        <a:blipFill dpi="0" rotWithShape="0">
          <a:blip r:embed="rId2" cstate="print"/>
          <a:srcRect/>
          <a:stretch>
            <a:fillRect/>
          </a:stretch>
        </a:blipFill>
        <a:effectLst>
          <a:outerShdw dist="107763" dir="2700000" algn="ctr" rotWithShape="0">
            <a:srgbClr val="000000"/>
          </a:outerShdw>
        </a:effectLst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04800" y="4953000"/>
            <a:ext cx="8686800" cy="947738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04800" y="5810250"/>
            <a:ext cx="8686800" cy="89535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BA3F51-A0FF-42C2-ACB8-E68C4FFD54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6BEB3B-A11B-491F-B344-99C120AB66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37400" y="188913"/>
            <a:ext cx="1768475" cy="64801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828800" y="188913"/>
            <a:ext cx="5156200" cy="64801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4735E3-98A9-460E-B08C-68FD3354B7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188913"/>
            <a:ext cx="7077075" cy="1066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828800" y="1593850"/>
            <a:ext cx="3462338" cy="50752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5443538" y="1593850"/>
            <a:ext cx="3462337" cy="24606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5443538" y="4206875"/>
            <a:ext cx="3462337" cy="24622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D99FF2-120B-48E0-835A-39B7CAAEAB6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AB2724-60BD-46DC-942F-47640DF2B6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426430-1D78-440E-8251-D315EAFCFE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828800" y="1593850"/>
            <a:ext cx="3462338" cy="50752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43538" y="1593850"/>
            <a:ext cx="3462337" cy="50752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FDC825-C175-41C7-B356-CAE1842A12E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6EB437-8353-416F-9AE8-7D7ED56CE2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A7B743-F59C-46A1-9353-FFD9ED937D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1005B0-3932-4F82-AC54-07BE7B4901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A4C375-9C8F-496D-B375-334289E7B26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A9F42C-BCAB-4057-8DDE-3F3258439A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print"/>
          <a:srcRect/>
          <a:stretch>
            <a:fillRect/>
          </a:stretch>
        </a:blipFill>
        <a:effectLst>
          <a:outerShdw dist="107763" dir="2700000" algn="ctr" rotWithShape="0">
            <a:srgbClr val="000000"/>
          </a:outerShdw>
        </a:effectLst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828800" y="188913"/>
            <a:ext cx="7077075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white">
          <a:xfrm>
            <a:off x="1828800" y="1593850"/>
            <a:ext cx="7077075" cy="5075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B0358A28-77C5-4550-830C-BBBEC92111E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/>
      <p:bldP spid="4099" grpId="0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9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409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Tahoma" pitchFamily="34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Tahoma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Tahoma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Tahoma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5F5F5F"/>
        </a:buClr>
        <a:buSzPct val="75000"/>
        <a:buFont typeface="Wingdings" pitchFamily="2" charset="2"/>
        <a:buChar char="n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5F5F5F"/>
        </a:buClr>
        <a:buSzPct val="75000"/>
        <a:buFont typeface="Wingdings" pitchFamily="2" charset="2"/>
        <a:buChar char="n"/>
        <a:defRPr kumimoji="1"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5F5F5F"/>
        </a:buClr>
        <a:buSzPct val="75000"/>
        <a:buFont typeface="Wingdings" pitchFamily="2" charset="2"/>
        <a:buChar char="n"/>
        <a:defRPr kumimoji="1"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5F5F5F"/>
        </a:buClr>
        <a:buSzPct val="75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5F5F5F"/>
        </a:buClr>
        <a:buSzPct val="75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rgbClr val="5F5F5F"/>
        </a:buClr>
        <a:buSzPct val="75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rgbClr val="5F5F5F"/>
        </a:buClr>
        <a:buSzPct val="75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rgbClr val="5F5F5F"/>
        </a:buClr>
        <a:buSzPct val="75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rgbClr val="5F5F5F"/>
        </a:buClr>
        <a:buSzPct val="75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w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8.w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2" Type="http://schemas.openxmlformats.org/officeDocument/2006/relationships/image" Target="../media/image20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w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" y="4724400"/>
            <a:ext cx="8686800" cy="762000"/>
          </a:xfrm>
        </p:spPr>
        <p:txBody>
          <a:bodyPr/>
          <a:lstStyle/>
          <a:p>
            <a:pPr algn="ctr"/>
            <a:r>
              <a:rPr lang="en-US" sz="1800" b="1" smtClean="0"/>
              <a:t/>
            </a:r>
            <a:br>
              <a:rPr lang="en-US" sz="1800" b="1" smtClean="0"/>
            </a:br>
            <a:r>
              <a:rPr lang="en-US" sz="2000" b="1" smtClean="0"/>
              <a:t>College of Saint Rose</a:t>
            </a:r>
            <a:br>
              <a:rPr lang="en-US" sz="2000" b="1" smtClean="0"/>
            </a:br>
            <a:r>
              <a:rPr lang="en-US" sz="2000" b="1" smtClean="0"/>
              <a:t>Center for Integrated Teacher Education  </a:t>
            </a:r>
            <a:br>
              <a:rPr lang="en-US" sz="2000" b="1" smtClean="0"/>
            </a:br>
            <a:r>
              <a:rPr lang="en-US" sz="2000" b="1" smtClean="0"/>
              <a:t>Curriculum Development</a:t>
            </a:r>
            <a:r>
              <a:rPr lang="en-US" sz="2000" smtClean="0"/>
              <a:t> 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algn="ctr" eaLnBrk="1" hangingPunct="1"/>
            <a:r>
              <a:rPr lang="en-US" sz="1400" b="1" smtClean="0"/>
              <a:t>Created By:Dr. Rich Hawkins &amp;</a:t>
            </a:r>
          </a:p>
          <a:p>
            <a:pPr algn="ctr" eaLnBrk="1" hangingPunct="1"/>
            <a:r>
              <a:rPr lang="en-US" sz="1400" b="1" smtClean="0"/>
              <a:t>Dr. Deb DeLuca</a:t>
            </a:r>
          </a:p>
          <a:p>
            <a:pPr algn="ctr" eaLnBrk="1" hangingPunct="1"/>
            <a:r>
              <a:rPr lang="en-US" sz="1400" b="1" smtClean="0"/>
              <a:t>Presented By:Laura Mastrogiovanni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3200" smtClean="0"/>
              <a:t>Early Childhood </a:t>
            </a:r>
            <a:br>
              <a:rPr lang="en-US" sz="3200" smtClean="0"/>
            </a:br>
            <a:r>
              <a:rPr lang="en-US" sz="3200" smtClean="0"/>
              <a:t>and </a:t>
            </a:r>
            <a:br>
              <a:rPr lang="en-US" sz="3200" smtClean="0"/>
            </a:br>
            <a:r>
              <a:rPr lang="en-US" sz="3200" smtClean="0"/>
              <a:t>Elementary Education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593850"/>
            <a:ext cx="8143875" cy="5075238"/>
          </a:xfrm>
        </p:spPr>
        <p:txBody>
          <a:bodyPr/>
          <a:lstStyle/>
          <a:p>
            <a:r>
              <a:rPr lang="en-US" smtClean="0"/>
              <a:t>Early Childhood Programs</a:t>
            </a:r>
          </a:p>
          <a:p>
            <a:pPr lvl="1"/>
            <a:r>
              <a:rPr lang="en-US" smtClean="0"/>
              <a:t>1965 ~ 65% of 5 year olds attended Kindergarten</a:t>
            </a:r>
          </a:p>
          <a:p>
            <a:pPr lvl="1"/>
            <a:r>
              <a:rPr lang="en-US" smtClean="0"/>
              <a:t>1980 ~ 96% of 5 year olds attended Kindergarten</a:t>
            </a:r>
          </a:p>
          <a:p>
            <a:pPr lvl="1"/>
            <a:r>
              <a:rPr lang="en-US" smtClean="0"/>
              <a:t>2004 ~ Just about 100%</a:t>
            </a:r>
          </a:p>
          <a:p>
            <a:pPr lvl="1"/>
            <a:r>
              <a:rPr lang="en-US" smtClean="0"/>
              <a:t>Pre-school enrollment has increase almost as much</a:t>
            </a:r>
          </a:p>
          <a:p>
            <a:pPr lvl="1"/>
            <a:endParaRPr lang="en-US" smtClean="0"/>
          </a:p>
        </p:txBody>
      </p:sp>
      <p:pic>
        <p:nvPicPr>
          <p:cNvPr id="12292" name="Picture 4" descr="MCj04241720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67600" y="1905000"/>
            <a:ext cx="1181100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3200" smtClean="0"/>
              <a:t>Early Childhood </a:t>
            </a:r>
            <a:br>
              <a:rPr lang="en-US" sz="3200" smtClean="0"/>
            </a:br>
            <a:r>
              <a:rPr lang="en-US" sz="3200" smtClean="0"/>
              <a:t>and </a:t>
            </a:r>
            <a:br>
              <a:rPr lang="en-US" sz="3200" smtClean="0"/>
            </a:br>
            <a:r>
              <a:rPr lang="en-US" sz="3200" smtClean="0"/>
              <a:t>Elementary Education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1593850"/>
            <a:ext cx="7991475" cy="5075238"/>
          </a:xfrm>
        </p:spPr>
        <p:txBody>
          <a:bodyPr/>
          <a:lstStyle/>
          <a:p>
            <a:pPr algn="ctr"/>
            <a:r>
              <a:rPr lang="en-US" sz="2800" smtClean="0"/>
              <a:t>Goals for Childhood Education: Focused on the Curriculum Bases and Learning Styles</a:t>
            </a:r>
          </a:p>
          <a:p>
            <a:pPr lvl="1"/>
            <a:r>
              <a:rPr lang="en-US" sz="2400" smtClean="0"/>
              <a:t>Learners develop a sense of trust, autonomy, and initiative</a:t>
            </a:r>
          </a:p>
          <a:p>
            <a:pPr lvl="1"/>
            <a:r>
              <a:rPr lang="en-US" sz="2400" smtClean="0"/>
              <a:t>Structure and organization without curbing self-expression</a:t>
            </a:r>
          </a:p>
          <a:p>
            <a:pPr lvl="1"/>
            <a:r>
              <a:rPr lang="en-US" sz="2400" smtClean="0"/>
              <a:t>Social skills developed through large group, small group, and individual activities </a:t>
            </a:r>
          </a:p>
          <a:p>
            <a:pPr lvl="1"/>
            <a:r>
              <a:rPr lang="en-US" sz="2400" smtClean="0"/>
              <a:t>Physical &amp; Health education</a:t>
            </a:r>
          </a:p>
          <a:p>
            <a:pPr lvl="1"/>
            <a:r>
              <a:rPr lang="en-US" sz="2400" smtClean="0"/>
              <a:t>Communication skills and computation abilities</a:t>
            </a:r>
          </a:p>
          <a:p>
            <a:pPr lvl="1"/>
            <a:endParaRPr lang="en-US" sz="2400" smtClean="0"/>
          </a:p>
          <a:p>
            <a:pPr lvl="1"/>
            <a:endParaRPr lang="en-US" sz="2400" smtClean="0"/>
          </a:p>
          <a:p>
            <a:pPr lvl="1"/>
            <a:endParaRPr lang="en-US" smtClean="0"/>
          </a:p>
        </p:txBody>
      </p:sp>
      <p:pic>
        <p:nvPicPr>
          <p:cNvPr id="13316" name="Picture 4" descr="MCj02811880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37438" y="0"/>
            <a:ext cx="1706562" cy="1617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3200" smtClean="0"/>
              <a:t>Early Childhood </a:t>
            </a:r>
            <a:br>
              <a:rPr lang="en-US" sz="3200" smtClean="0"/>
            </a:br>
            <a:r>
              <a:rPr lang="en-US" sz="3200" smtClean="0"/>
              <a:t>and </a:t>
            </a:r>
            <a:br>
              <a:rPr lang="en-US" sz="3200" smtClean="0"/>
            </a:br>
            <a:r>
              <a:rPr lang="en-US" sz="3200" smtClean="0"/>
              <a:t>Elementary Education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593850"/>
            <a:ext cx="8448675" cy="5075238"/>
          </a:xfrm>
        </p:spPr>
        <p:txBody>
          <a:bodyPr/>
          <a:lstStyle/>
          <a:p>
            <a:pPr algn="ctr"/>
            <a:r>
              <a:rPr lang="en-US" sz="2800" smtClean="0"/>
              <a:t>Goals for Childhood Education: Focused on the Curriculum Bases and Learning Styles</a:t>
            </a:r>
          </a:p>
          <a:p>
            <a:pPr lvl="1"/>
            <a:r>
              <a:rPr lang="en-US" sz="2400" smtClean="0"/>
              <a:t>Establish a desire to learn~ enhance interest and curiosity </a:t>
            </a:r>
          </a:p>
          <a:p>
            <a:pPr lvl="1"/>
            <a:r>
              <a:rPr lang="en-US" sz="2400" smtClean="0"/>
              <a:t>Develop feels of self-worth and security</a:t>
            </a:r>
          </a:p>
          <a:p>
            <a:pPr lvl="1"/>
            <a:r>
              <a:rPr lang="en-US" sz="2400" smtClean="0"/>
              <a:t>Provide opportunities for successful achievement </a:t>
            </a:r>
          </a:p>
          <a:p>
            <a:pPr lvl="1"/>
            <a:r>
              <a:rPr lang="en-US" sz="2400" smtClean="0"/>
              <a:t>Acceptance on tolerance of others</a:t>
            </a:r>
          </a:p>
          <a:p>
            <a:pPr lvl="1"/>
            <a:r>
              <a:rPr lang="en-US" sz="2400" smtClean="0"/>
              <a:t>Develop problem solving and self –direction</a:t>
            </a:r>
          </a:p>
          <a:p>
            <a:pPr lvl="1"/>
            <a:r>
              <a:rPr lang="en-US" sz="2400" smtClean="0"/>
              <a:t>Concern for the environment</a:t>
            </a:r>
          </a:p>
          <a:p>
            <a:pPr lvl="1"/>
            <a:r>
              <a:rPr lang="en-US" sz="2400" smtClean="0"/>
              <a:t>Develop moral values</a:t>
            </a:r>
          </a:p>
        </p:txBody>
      </p:sp>
      <p:pic>
        <p:nvPicPr>
          <p:cNvPr id="14340" name="Picture 4" descr="MCj02811880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37438" y="0"/>
            <a:ext cx="1706562" cy="1617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3200" smtClean="0"/>
              <a:t>Early Childhood </a:t>
            </a:r>
            <a:br>
              <a:rPr lang="en-US" sz="3200" smtClean="0"/>
            </a:br>
            <a:r>
              <a:rPr lang="en-US" sz="3200" smtClean="0"/>
              <a:t>and </a:t>
            </a:r>
            <a:br>
              <a:rPr lang="en-US" sz="3200" smtClean="0"/>
            </a:br>
            <a:r>
              <a:rPr lang="en-US" sz="3200" smtClean="0"/>
              <a:t>Elementary Education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593850"/>
            <a:ext cx="8601075" cy="5075238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sz="3600" smtClean="0"/>
              <a:t>Your Turn:</a:t>
            </a:r>
          </a:p>
          <a:p>
            <a:r>
              <a:rPr lang="en-US" smtClean="0"/>
              <a:t>Read the story of Bat Town, U.S.A.</a:t>
            </a:r>
          </a:p>
          <a:p>
            <a:pPr lvl="1"/>
            <a:r>
              <a:rPr lang="en-US" smtClean="0"/>
              <a:t>~ </a:t>
            </a:r>
            <a:r>
              <a:rPr lang="en-US" sz="2000" smtClean="0"/>
              <a:t>Page 459</a:t>
            </a:r>
          </a:p>
          <a:p>
            <a:r>
              <a:rPr lang="en-US" smtClean="0"/>
              <a:t>How does this class align with the goals for childhood education?</a:t>
            </a:r>
          </a:p>
          <a:p>
            <a:r>
              <a:rPr lang="en-US" smtClean="0"/>
              <a:t>How does this class align with your vision and non-negotiables ?  </a:t>
            </a:r>
          </a:p>
        </p:txBody>
      </p:sp>
      <p:pic>
        <p:nvPicPr>
          <p:cNvPr id="15364" name="Picture 4" descr="MCj02811880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37438" y="0"/>
            <a:ext cx="1706562" cy="1617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Middle-Level Curricula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593850"/>
            <a:ext cx="8601075" cy="5075238"/>
          </a:xfrm>
        </p:spPr>
        <p:txBody>
          <a:bodyPr/>
          <a:lstStyle/>
          <a:p>
            <a:r>
              <a:rPr lang="en-US" smtClean="0"/>
              <a:t>Major Transitions and Critical Turning Points</a:t>
            </a:r>
          </a:p>
          <a:p>
            <a:pPr lvl="1"/>
            <a:r>
              <a:rPr lang="en-US" smtClean="0"/>
              <a:t>Physical and biological growth vs. social, psychological, and cognitive maturation</a:t>
            </a:r>
          </a:p>
          <a:p>
            <a:pPr lvl="1"/>
            <a:r>
              <a:rPr lang="en-US" smtClean="0"/>
              <a:t>Rapid growth requires plenty of food and rest</a:t>
            </a:r>
          </a:p>
          <a:p>
            <a:pPr lvl="1"/>
            <a:r>
              <a:rPr lang="en-US" smtClean="0"/>
              <a:t>Identity ~ who are these young people? Will they identify with positive or negative influences?</a:t>
            </a:r>
          </a:p>
          <a:p>
            <a:pPr lvl="1"/>
            <a:r>
              <a:rPr lang="en-US" smtClean="0"/>
              <a:t>Beginning independence ~ decisions and their consequences</a:t>
            </a:r>
          </a:p>
        </p:txBody>
      </p:sp>
      <p:pic>
        <p:nvPicPr>
          <p:cNvPr id="16388" name="Picture 4" descr="j041349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37475" y="0"/>
            <a:ext cx="1143000" cy="148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Middle-Level Curricula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593850"/>
            <a:ext cx="8143875" cy="5075238"/>
          </a:xfrm>
        </p:spPr>
        <p:txBody>
          <a:bodyPr/>
          <a:lstStyle/>
          <a:p>
            <a:r>
              <a:rPr lang="en-US" sz="2800" smtClean="0"/>
              <a:t>Goals for Middle - Level Education: Focused on the Curriculum Bases and Learning Styles</a:t>
            </a:r>
          </a:p>
          <a:p>
            <a:pPr lvl="1"/>
            <a:r>
              <a:rPr lang="en-US" sz="2400" smtClean="0"/>
              <a:t>Build self-esteem and a strong sense of identify, competence, and responsibility</a:t>
            </a:r>
          </a:p>
          <a:p>
            <a:pPr lvl="1"/>
            <a:r>
              <a:rPr lang="en-US" sz="2400" smtClean="0"/>
              <a:t>Understand the physical changes that they are going through</a:t>
            </a:r>
          </a:p>
          <a:p>
            <a:pPr lvl="1"/>
            <a:r>
              <a:rPr lang="en-US" sz="2400" smtClean="0"/>
              <a:t>Deal with social experiences and social arrangements</a:t>
            </a:r>
          </a:p>
          <a:p>
            <a:pPr lvl="1"/>
            <a:r>
              <a:rPr lang="en-US" sz="2400" smtClean="0"/>
              <a:t>Explore different skills and knowledge areas to determine potential interests</a:t>
            </a:r>
          </a:p>
        </p:txBody>
      </p:sp>
      <p:pic>
        <p:nvPicPr>
          <p:cNvPr id="17412" name="Picture 4" descr="j018316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4600" y="5691188"/>
            <a:ext cx="1331913" cy="1166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3" name="Picture 5" descr="j019903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3124200"/>
            <a:ext cx="923925" cy="1017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4" name="Picture 6" descr="j041349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729538" y="0"/>
            <a:ext cx="1055687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Middle-Level Curricula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593850"/>
            <a:ext cx="8448675" cy="5075238"/>
          </a:xfrm>
        </p:spPr>
        <p:txBody>
          <a:bodyPr/>
          <a:lstStyle/>
          <a:p>
            <a:pPr lvl="1" algn="ctr"/>
            <a:r>
              <a:rPr lang="en-US" smtClean="0"/>
              <a:t>Goals for Middle - Level Education: Focused on the Curriculum Bases and Learning Styles</a:t>
            </a:r>
          </a:p>
          <a:p>
            <a:pPr lvl="2"/>
            <a:r>
              <a:rPr lang="en-US" smtClean="0"/>
              <a:t>Provide opportunities to create smooth transition between childhood and adolescents</a:t>
            </a:r>
          </a:p>
          <a:p>
            <a:pPr lvl="2"/>
            <a:r>
              <a:rPr lang="en-US" smtClean="0"/>
              <a:t>Deal with value questions, need for independence, and rapid changes in society</a:t>
            </a:r>
          </a:p>
          <a:p>
            <a:pPr lvl="2"/>
            <a:r>
              <a:rPr lang="en-US" smtClean="0"/>
              <a:t>Cope with social pressures and engaging in risk-taking behaviors</a:t>
            </a:r>
          </a:p>
          <a:p>
            <a:pPr lvl="2"/>
            <a:r>
              <a:rPr lang="en-US" smtClean="0"/>
              <a:t>Develop concern for the environment, local and global communities, and the welfare of others</a:t>
            </a:r>
          </a:p>
          <a:p>
            <a:pPr lvl="2"/>
            <a:endParaRPr lang="en-US" smtClean="0"/>
          </a:p>
        </p:txBody>
      </p:sp>
      <p:pic>
        <p:nvPicPr>
          <p:cNvPr id="18436" name="Picture 4" descr="j030107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67000" y="5867400"/>
            <a:ext cx="838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7" name="Picture 5" descr="j041349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70813" y="0"/>
            <a:ext cx="1055687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Middle-Level Curricula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93850"/>
            <a:ext cx="8220075" cy="5075238"/>
          </a:xfrm>
        </p:spPr>
        <p:txBody>
          <a:bodyPr/>
          <a:lstStyle/>
          <a:p>
            <a:r>
              <a:rPr lang="en-US" smtClean="0"/>
              <a:t>Building Developmental Assets to Promote Success in School and in Life </a:t>
            </a:r>
          </a:p>
          <a:p>
            <a:pPr>
              <a:buFont typeface="Wingdings" pitchFamily="2" charset="2"/>
              <a:buNone/>
            </a:pPr>
            <a:r>
              <a:rPr lang="en-US" sz="2800" i="1" smtClean="0"/>
              <a:t>       Peter Scales and Judy Taccogna</a:t>
            </a:r>
          </a:p>
          <a:p>
            <a:pPr>
              <a:buFont typeface="Wingdings" pitchFamily="2" charset="2"/>
              <a:buNone/>
            </a:pPr>
            <a:r>
              <a:rPr lang="en-US" sz="2800" smtClean="0"/>
              <a:t>Forty Developmental Assets for Middle and High School Youth</a:t>
            </a:r>
          </a:p>
          <a:p>
            <a:pPr>
              <a:buFont typeface="Wingdings" pitchFamily="2" charset="2"/>
              <a:buNone/>
            </a:pPr>
            <a:r>
              <a:rPr lang="en-US" sz="2800" smtClean="0"/>
              <a:t>This is what our students need to succeed; how do you think we are currently doing?  </a:t>
            </a:r>
          </a:p>
          <a:p>
            <a:pPr>
              <a:buFont typeface="Wingdings" pitchFamily="2" charset="2"/>
              <a:buNone/>
            </a:pPr>
            <a:r>
              <a:rPr lang="en-US" sz="2800" smtClean="0"/>
              <a:t>Would you change anything as an educational leader?</a:t>
            </a:r>
          </a:p>
        </p:txBody>
      </p:sp>
      <p:pic>
        <p:nvPicPr>
          <p:cNvPr id="19460" name="Picture 4" descr="j041349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67600" y="0"/>
            <a:ext cx="1201738" cy="155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High School Curricula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93850"/>
            <a:ext cx="8220075" cy="5075238"/>
          </a:xfrm>
        </p:spPr>
        <p:txBody>
          <a:bodyPr/>
          <a:lstStyle/>
          <a:p>
            <a:r>
              <a:rPr lang="en-US" smtClean="0"/>
              <a:t>Our high school students live in a world with technological changes, pervasiveness of crime and violence, media’s intrusion and influences, blurred lines between children and adults</a:t>
            </a:r>
          </a:p>
          <a:p>
            <a:r>
              <a:rPr lang="en-US" smtClean="0"/>
              <a:t>Quest for self-identity</a:t>
            </a:r>
          </a:p>
          <a:p>
            <a:r>
              <a:rPr lang="en-US" smtClean="0"/>
              <a:t>Challenges to American High Schools</a:t>
            </a:r>
          </a:p>
        </p:txBody>
      </p:sp>
      <p:pic>
        <p:nvPicPr>
          <p:cNvPr id="20484" name="Picture 4" descr="j030125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5292725"/>
            <a:ext cx="1830388" cy="156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5" name="Picture 5" descr="j04137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15200" y="152400"/>
            <a:ext cx="1322388" cy="133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High School Curricula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593850"/>
            <a:ext cx="8143875" cy="5075238"/>
          </a:xfrm>
        </p:spPr>
        <p:txBody>
          <a:bodyPr/>
          <a:lstStyle/>
          <a:p>
            <a:pPr lvl="1" algn="ctr"/>
            <a:r>
              <a:rPr lang="en-US" smtClean="0"/>
              <a:t>Goals for High School Education: Focused on the Curriculum Bases and Learning Styles</a:t>
            </a:r>
          </a:p>
          <a:p>
            <a:pPr lvl="2"/>
            <a:r>
              <a:rPr lang="en-US" smtClean="0"/>
              <a:t>Encourage the development and practice of critical thinking</a:t>
            </a:r>
          </a:p>
          <a:p>
            <a:pPr lvl="2"/>
            <a:r>
              <a:rPr lang="en-US" smtClean="0"/>
              <a:t>Process of career development</a:t>
            </a:r>
          </a:p>
          <a:p>
            <a:pPr lvl="2"/>
            <a:r>
              <a:rPr lang="en-US" smtClean="0"/>
              <a:t>Opportunities to develop citizenship</a:t>
            </a:r>
          </a:p>
          <a:p>
            <a:pPr lvl="2"/>
            <a:r>
              <a:rPr lang="en-US" smtClean="0"/>
              <a:t>Help students to become self-directed and life-long learners</a:t>
            </a:r>
          </a:p>
          <a:p>
            <a:pPr lvl="2"/>
            <a:r>
              <a:rPr lang="en-US" smtClean="0"/>
              <a:t>Secure in their identities</a:t>
            </a:r>
          </a:p>
          <a:p>
            <a:pPr lvl="2"/>
            <a:r>
              <a:rPr lang="en-US" smtClean="0"/>
              <a:t>Transition to the world of work and their future</a:t>
            </a:r>
          </a:p>
          <a:p>
            <a:endParaRPr lang="en-US" smtClean="0"/>
          </a:p>
        </p:txBody>
      </p:sp>
      <p:pic>
        <p:nvPicPr>
          <p:cNvPr id="21508" name="Picture 4" descr="j029198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3352800"/>
            <a:ext cx="12954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9" name="Picture 5" descr="j024071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24800" y="2438400"/>
            <a:ext cx="1068388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0" name="Picture 6" descr="j041371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15200" y="152400"/>
            <a:ext cx="1547813" cy="156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mtClean="0"/>
              <a:t> Good Morning 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828800" y="1593850"/>
            <a:ext cx="6324600" cy="5075238"/>
          </a:xfrm>
        </p:spPr>
        <p:txBody>
          <a:bodyPr/>
          <a:lstStyle/>
          <a:p>
            <a:r>
              <a:rPr lang="en-US" sz="2800" smtClean="0"/>
              <a:t>Check-In ~ The Leadership Tree</a:t>
            </a:r>
          </a:p>
          <a:p>
            <a:r>
              <a:rPr lang="en-US" sz="2800" smtClean="0"/>
              <a:t>Class Evaluations </a:t>
            </a:r>
          </a:p>
          <a:p>
            <a:r>
              <a:rPr lang="en-US" sz="2800" smtClean="0"/>
              <a:t>Assessment of Learning </a:t>
            </a:r>
          </a:p>
          <a:p>
            <a:pPr lvl="2"/>
            <a:r>
              <a:rPr lang="en-US" sz="2000" smtClean="0"/>
              <a:t>Emerging Trends</a:t>
            </a:r>
          </a:p>
          <a:p>
            <a:r>
              <a:rPr lang="en-US" sz="2800" smtClean="0"/>
              <a:t>The Curriculum in Action </a:t>
            </a:r>
          </a:p>
          <a:p>
            <a:pPr lvl="2"/>
            <a:r>
              <a:rPr lang="en-US" sz="2000" smtClean="0"/>
              <a:t>Early Childhood and Elementary Curricula </a:t>
            </a:r>
          </a:p>
          <a:p>
            <a:pPr lvl="2"/>
            <a:r>
              <a:rPr lang="en-US" sz="2000" smtClean="0"/>
              <a:t>Middle- Level Curricula</a:t>
            </a:r>
          </a:p>
          <a:p>
            <a:pPr lvl="2"/>
            <a:r>
              <a:rPr lang="en-US" sz="2000" smtClean="0"/>
              <a:t>High School Curricula </a:t>
            </a:r>
            <a:endParaRPr lang="en-US" smtClean="0"/>
          </a:p>
          <a:p>
            <a:r>
              <a:rPr lang="en-US" sz="2800" smtClean="0"/>
              <a:t>UBD </a:t>
            </a:r>
          </a:p>
          <a:p>
            <a:pPr lvl="1"/>
            <a:r>
              <a:rPr lang="en-US" sz="2400" smtClean="0"/>
              <a:t>Chapters 3 &amp; 4</a:t>
            </a:r>
          </a:p>
          <a:p>
            <a:pPr lvl="2">
              <a:buFont typeface="Wingdings" pitchFamily="2" charset="2"/>
              <a:buNone/>
            </a:pPr>
            <a:r>
              <a:rPr lang="en-US" sz="2000" smtClean="0"/>
              <a:t> </a:t>
            </a:r>
          </a:p>
        </p:txBody>
      </p:sp>
      <p:pic>
        <p:nvPicPr>
          <p:cNvPr id="5124" name="Picture 4" descr="MCj04124640000[1]"/>
          <p:cNvPicPr>
            <a:picLocks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304800"/>
            <a:ext cx="1219200" cy="1047750"/>
          </a:xfrm>
          <a:noFill/>
        </p:spPr>
      </p:pic>
      <p:pic>
        <p:nvPicPr>
          <p:cNvPr id="5125" name="Picture 6" descr="MCj04124640000[1]"/>
          <p:cNvPicPr>
            <a:picLocks noChangeAspect="1" noChangeArrowheads="1"/>
          </p:cNvPicPr>
          <p:nvPr>
            <p:ph sz="quarter" idx="3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48600" y="304800"/>
            <a:ext cx="1112838" cy="1092200"/>
          </a:xfr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3200" b="1" smtClean="0"/>
              <a:t>You are ready to change the world; now go out and just do it!</a:t>
            </a:r>
          </a:p>
        </p:txBody>
      </p:sp>
      <p:pic>
        <p:nvPicPr>
          <p:cNvPr id="22531" name="Picture 3" descr="j043718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43200" y="2133600"/>
            <a:ext cx="3432175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mtClean="0"/>
              <a:t>Thanks for the Journey</a:t>
            </a:r>
          </a:p>
        </p:txBody>
      </p:sp>
      <p:pic>
        <p:nvPicPr>
          <p:cNvPr id="23555" name="Picture 3" descr="j0178643"/>
          <p:cNvPicPr>
            <a:picLocks noChangeAspect="1" noChangeArrowheads="1"/>
          </p:cNvPicPr>
          <p:nvPr>
            <p:ph type="body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05200" y="2362200"/>
            <a:ext cx="2279650" cy="3429000"/>
          </a:xfrm>
          <a:noFill/>
        </p:spPr>
      </p:pic>
      <p:sp>
        <p:nvSpPr>
          <p:cNvPr id="23556" name="Text Box 4"/>
          <p:cNvSpPr txBox="1">
            <a:spLocks noChangeArrowheads="1"/>
          </p:cNvSpPr>
          <p:nvPr/>
        </p:nvSpPr>
        <p:spPr bwMode="auto">
          <a:xfrm>
            <a:off x="812800" y="1447800"/>
            <a:ext cx="783272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/>
              <a:t>I wish you all the best as you continue to discover who you </a:t>
            </a:r>
          </a:p>
          <a:p>
            <a:r>
              <a:rPr lang="en-US" b="1"/>
              <a:t>will be in our Educational Learning Community!</a:t>
            </a:r>
          </a:p>
        </p:txBody>
      </p:sp>
    </p:spTree>
  </p:cSld>
  <p:clrMapOvr>
    <a:masterClrMapping/>
  </p:clrMapOvr>
  <p:transition spd="med">
    <p:sndAc>
      <p:stSnd>
        <p:snd r:embed="rId2" name="applause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mtClean="0"/>
              <a:t>Good Morning!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en-US" sz="4000" smtClean="0">
                <a:latin typeface="Monotype Corsiva" pitchFamily="66" charset="0"/>
              </a:rPr>
              <a:t> </a:t>
            </a:r>
            <a:r>
              <a:rPr lang="en-US" sz="4000" b="1" smtClean="0">
                <a:latin typeface="Monotype Corsiva" pitchFamily="66" charset="0"/>
              </a:rPr>
              <a:t>Welcome to our 5</a:t>
            </a:r>
            <a:r>
              <a:rPr lang="en-US" sz="4000" b="1" baseline="30000" smtClean="0">
                <a:latin typeface="Monotype Corsiva" pitchFamily="66" charset="0"/>
              </a:rPr>
              <a:t>th</a:t>
            </a:r>
            <a:r>
              <a:rPr lang="en-US" sz="4000" b="1" smtClean="0">
                <a:latin typeface="Monotype Corsiva" pitchFamily="66" charset="0"/>
              </a:rPr>
              <a:t>   Session!</a:t>
            </a:r>
          </a:p>
          <a:p>
            <a:pPr algn="ctr">
              <a:buFont typeface="Wingdings" pitchFamily="2" charset="2"/>
              <a:buNone/>
            </a:pPr>
            <a:r>
              <a:rPr lang="en-US" sz="4000" b="1" smtClean="0">
                <a:latin typeface="Monotype Corsiva" pitchFamily="66" charset="0"/>
              </a:rPr>
              <a:t>Check-In</a:t>
            </a:r>
            <a:r>
              <a:rPr lang="en-US" b="1" smtClean="0"/>
              <a:t> ~</a:t>
            </a:r>
          </a:p>
          <a:p>
            <a:pPr>
              <a:buFont typeface="Wingdings" pitchFamily="2" charset="2"/>
              <a:buNone/>
            </a:pPr>
            <a:r>
              <a:rPr lang="en-US" b="1" smtClean="0"/>
              <a:t>   </a:t>
            </a:r>
            <a:r>
              <a:rPr lang="en-US" sz="4000" b="1" smtClean="0">
                <a:latin typeface="Monotype Corsiva" pitchFamily="66" charset="0"/>
              </a:rPr>
              <a:t>Looking at the Leadership Tree; What kind of leader will you be and why??</a:t>
            </a:r>
          </a:p>
          <a:p>
            <a:endParaRPr lang="en-US" smtClean="0"/>
          </a:p>
          <a:p>
            <a:pPr>
              <a:buFont typeface="Wingdings" pitchFamily="2" charset="2"/>
              <a:buNone/>
            </a:pPr>
            <a:endParaRPr lang="en-US" smtClean="0"/>
          </a:p>
        </p:txBody>
      </p:sp>
      <p:pic>
        <p:nvPicPr>
          <p:cNvPr id="6148" name="Picture 4" descr="MCj04124640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228600"/>
            <a:ext cx="1295400" cy="1271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9" name="Picture 5" descr="MCj04124640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15200" y="152400"/>
            <a:ext cx="1295400" cy="1271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Moving On ~ </a:t>
            </a:r>
          </a:p>
        </p:txBody>
      </p:sp>
      <p:pic>
        <p:nvPicPr>
          <p:cNvPr id="8195" name="Picture 3" descr="MCj03981370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38600" y="2895600"/>
            <a:ext cx="1816100" cy="1662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6" name="Picture 4" descr="j030125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86600" y="2438400"/>
            <a:ext cx="1830388" cy="156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7" name="Picture 5" descr="MCj04241680000[1]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14400" y="4419600"/>
            <a:ext cx="1835150" cy="163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8" name="Text Box 6"/>
          <p:cNvSpPr txBox="1">
            <a:spLocks noChangeArrowheads="1"/>
          </p:cNvSpPr>
          <p:nvPr/>
        </p:nvSpPr>
        <p:spPr bwMode="auto">
          <a:xfrm>
            <a:off x="762000" y="1828800"/>
            <a:ext cx="737711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600" b="1">
                <a:solidFill>
                  <a:srgbClr val="008000"/>
                </a:solidFill>
                <a:latin typeface="Tahoma" pitchFamily="34" charset="0"/>
              </a:rPr>
              <a:t>Assessment &amp; Implementation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mtClean="0"/>
              <a:t>Authentic Learning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593850"/>
            <a:ext cx="8524875" cy="5075238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mtClean="0"/>
              <a:t>Enables students to see connections between the curriculum and the world beyond the classroom</a:t>
            </a:r>
          </a:p>
          <a:p>
            <a:pPr>
              <a:lnSpc>
                <a:spcPct val="90000"/>
              </a:lnSpc>
            </a:pPr>
            <a:r>
              <a:rPr lang="en-US" smtClean="0"/>
              <a:t>Authentic Pedagogy helps students to:</a:t>
            </a:r>
          </a:p>
          <a:p>
            <a:pPr lvl="1">
              <a:lnSpc>
                <a:spcPct val="90000"/>
              </a:lnSpc>
            </a:pPr>
            <a:r>
              <a:rPr lang="en-US" smtClean="0"/>
              <a:t>Construct Knowledge through higher-level thinking </a:t>
            </a:r>
          </a:p>
          <a:p>
            <a:pPr lvl="1">
              <a:lnSpc>
                <a:spcPct val="90000"/>
              </a:lnSpc>
            </a:pPr>
            <a:r>
              <a:rPr lang="en-US" smtClean="0"/>
              <a:t>Acquire deep knowledge of the subject matter</a:t>
            </a:r>
          </a:p>
          <a:p>
            <a:pPr lvl="1">
              <a:lnSpc>
                <a:spcPct val="90000"/>
              </a:lnSpc>
            </a:pPr>
            <a:r>
              <a:rPr lang="en-US" smtClean="0"/>
              <a:t>Engage in substantive conservations with teachers and peers</a:t>
            </a:r>
          </a:p>
          <a:p>
            <a:pPr lvl="1">
              <a:lnSpc>
                <a:spcPct val="90000"/>
              </a:lnSpc>
            </a:pPr>
            <a:r>
              <a:rPr lang="en-US" smtClean="0"/>
              <a:t>Make connections between knowledge and the world beyond the classroom</a:t>
            </a:r>
          </a:p>
          <a:p>
            <a:pPr lvl="1">
              <a:lnSpc>
                <a:spcPct val="90000"/>
              </a:lnSpc>
            </a:pPr>
            <a:endParaRPr lang="en-US" smtClean="0"/>
          </a:p>
        </p:txBody>
      </p:sp>
      <p:graphicFrame>
        <p:nvGraphicFramePr>
          <p:cNvPr id="1026" name="Object 4"/>
          <p:cNvGraphicFramePr>
            <a:graphicFrameLocks noChangeAspect="1"/>
          </p:cNvGraphicFramePr>
          <p:nvPr>
            <p:ph idx="4294967295"/>
          </p:nvPr>
        </p:nvGraphicFramePr>
        <p:xfrm>
          <a:off x="3155950" y="2160588"/>
          <a:ext cx="5988050" cy="3989387"/>
        </p:xfrm>
        <a:graphic>
          <a:graphicData uri="http://schemas.openxmlformats.org/presentationml/2006/ole">
            <p:oleObj spid="_x0000_s1026" name="Chart" r:id="rId3" imgW="6562649" imgH="4372051" progId="MSGraph.Chart.8">
              <p:embed followColorScheme="full"/>
            </p:oleObj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mtClean="0"/>
              <a:t>Assessment of Learning 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593850"/>
            <a:ext cx="8372475" cy="5075238"/>
          </a:xfrm>
        </p:spPr>
        <p:txBody>
          <a:bodyPr/>
          <a:lstStyle/>
          <a:p>
            <a:r>
              <a:rPr lang="en-US" smtClean="0"/>
              <a:t>Authentic Assessment</a:t>
            </a:r>
          </a:p>
          <a:p>
            <a:r>
              <a:rPr lang="en-US" smtClean="0"/>
              <a:t>Portfolio Assessment</a:t>
            </a:r>
          </a:p>
          <a:p>
            <a:r>
              <a:rPr lang="en-US" smtClean="0"/>
              <a:t>Peer Assessment</a:t>
            </a:r>
          </a:p>
          <a:p>
            <a:r>
              <a:rPr lang="en-US" smtClean="0"/>
              <a:t>Self Assessment </a:t>
            </a:r>
          </a:p>
          <a:p>
            <a:r>
              <a:rPr lang="en-US" smtClean="0"/>
              <a:t>Performance-Based Assessment</a:t>
            </a:r>
          </a:p>
          <a:p>
            <a:r>
              <a:rPr lang="en-US" smtClean="0"/>
              <a:t>Alternative Assessment (IDEA)</a:t>
            </a:r>
          </a:p>
        </p:txBody>
      </p:sp>
      <p:pic>
        <p:nvPicPr>
          <p:cNvPr id="9220" name="Picture 4" descr="MCj03974820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0" y="1905000"/>
            <a:ext cx="1825625" cy="171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1" name="Picture 5" descr="MCj03975040000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33600" y="5257800"/>
            <a:ext cx="1825625" cy="141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000" smtClean="0"/>
              <a:t>Basic Principles of </a:t>
            </a:r>
            <a:br>
              <a:rPr lang="en-US" sz="4000" smtClean="0"/>
            </a:br>
            <a:r>
              <a:rPr lang="en-US" sz="4000" smtClean="0"/>
              <a:t>Curriculum and Instruction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593850"/>
            <a:ext cx="8372475" cy="5075238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smtClean="0"/>
              <a:t>Essential Elements Include:</a:t>
            </a:r>
          </a:p>
          <a:p>
            <a:r>
              <a:rPr lang="en-US" smtClean="0"/>
              <a:t>Supportive Classroom Environment</a:t>
            </a:r>
          </a:p>
          <a:p>
            <a:r>
              <a:rPr lang="en-US" smtClean="0"/>
              <a:t>Opportunity to Learn</a:t>
            </a:r>
          </a:p>
          <a:p>
            <a:r>
              <a:rPr lang="en-US" smtClean="0"/>
              <a:t>Curriculum Alignment</a:t>
            </a:r>
          </a:p>
          <a:p>
            <a:r>
              <a:rPr lang="en-US" smtClean="0"/>
              <a:t>Establishing Learning Opportunities</a:t>
            </a:r>
          </a:p>
          <a:p>
            <a:r>
              <a:rPr lang="en-US" smtClean="0"/>
              <a:t>Coherent Content</a:t>
            </a:r>
          </a:p>
          <a:p>
            <a:r>
              <a:rPr lang="en-US" smtClean="0"/>
              <a:t>Thoughtful Discourse</a:t>
            </a:r>
          </a:p>
          <a:p>
            <a:endParaRPr lang="en-US" smtClean="0"/>
          </a:p>
        </p:txBody>
      </p:sp>
      <p:pic>
        <p:nvPicPr>
          <p:cNvPr id="10244" name="Picture 4" descr="MCj03975420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10400" y="2514600"/>
            <a:ext cx="1881188" cy="166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000" smtClean="0"/>
              <a:t>Basic Principles of </a:t>
            </a:r>
            <a:br>
              <a:rPr lang="en-US" sz="4000" smtClean="0"/>
            </a:br>
            <a:r>
              <a:rPr lang="en-US" sz="4000" smtClean="0"/>
              <a:t>Curriculum and Instruction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593850"/>
            <a:ext cx="8677275" cy="5075238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smtClean="0"/>
              <a:t>Essential Elements Include:</a:t>
            </a:r>
          </a:p>
          <a:p>
            <a:r>
              <a:rPr lang="en-US" smtClean="0"/>
              <a:t>Practice and Application Activities</a:t>
            </a:r>
          </a:p>
          <a:p>
            <a:r>
              <a:rPr lang="en-US" smtClean="0"/>
              <a:t>Scaffolding Students’ Task Engagement</a:t>
            </a:r>
          </a:p>
          <a:p>
            <a:r>
              <a:rPr lang="en-US" smtClean="0"/>
              <a:t>Strategic Teaching</a:t>
            </a:r>
          </a:p>
          <a:p>
            <a:r>
              <a:rPr lang="en-US" smtClean="0"/>
              <a:t>Cooperative Learning</a:t>
            </a:r>
          </a:p>
          <a:p>
            <a:r>
              <a:rPr lang="en-US" smtClean="0"/>
              <a:t>Goal-Orientated Assessment</a:t>
            </a:r>
          </a:p>
          <a:p>
            <a:r>
              <a:rPr lang="en-US" smtClean="0"/>
              <a:t>Achievement Expectations</a:t>
            </a:r>
          </a:p>
        </p:txBody>
      </p:sp>
      <p:pic>
        <p:nvPicPr>
          <p:cNvPr id="11268" name="Picture 4" descr="MCj03341120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77000" y="3505200"/>
            <a:ext cx="1760538" cy="1824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usiness vision design template [1]">
  <a:themeElements>
    <a:clrScheme name="Business vision design template [1] 1">
      <a:dk1>
        <a:srgbClr val="080808"/>
      </a:dk1>
      <a:lt1>
        <a:srgbClr val="74C8E6"/>
      </a:lt1>
      <a:dk2>
        <a:srgbClr val="000000"/>
      </a:dk2>
      <a:lt2>
        <a:srgbClr val="080808"/>
      </a:lt2>
      <a:accent1>
        <a:srgbClr val="68A2B6"/>
      </a:accent1>
      <a:accent2>
        <a:srgbClr val="4192BF"/>
      </a:accent2>
      <a:accent3>
        <a:srgbClr val="BCE0F0"/>
      </a:accent3>
      <a:accent4>
        <a:srgbClr val="060606"/>
      </a:accent4>
      <a:accent5>
        <a:srgbClr val="B9CED7"/>
      </a:accent5>
      <a:accent6>
        <a:srgbClr val="3A84AD"/>
      </a:accent6>
      <a:hlink>
        <a:srgbClr val="3963AF"/>
      </a:hlink>
      <a:folHlink>
        <a:srgbClr val="000066"/>
      </a:folHlink>
    </a:clrScheme>
    <a:fontScheme name="Business vision design template [1]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Business vision design template [1] 1">
        <a:dk1>
          <a:srgbClr val="080808"/>
        </a:dk1>
        <a:lt1>
          <a:srgbClr val="74C8E6"/>
        </a:lt1>
        <a:dk2>
          <a:srgbClr val="000000"/>
        </a:dk2>
        <a:lt2>
          <a:srgbClr val="080808"/>
        </a:lt2>
        <a:accent1>
          <a:srgbClr val="68A2B6"/>
        </a:accent1>
        <a:accent2>
          <a:srgbClr val="4192BF"/>
        </a:accent2>
        <a:accent3>
          <a:srgbClr val="BCE0F0"/>
        </a:accent3>
        <a:accent4>
          <a:srgbClr val="060606"/>
        </a:accent4>
        <a:accent5>
          <a:srgbClr val="B9CED7"/>
        </a:accent5>
        <a:accent6>
          <a:srgbClr val="3A84AD"/>
        </a:accent6>
        <a:hlink>
          <a:srgbClr val="3963AF"/>
        </a:hlink>
        <a:folHlink>
          <a:srgbClr val="0000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Crayons</Template>
  <TotalTime>5006</TotalTime>
  <Words>752</Words>
  <Application>Microsoft Office PowerPoint</Application>
  <PresentationFormat>On-screen Show (4:3)</PresentationFormat>
  <Paragraphs>121</Paragraphs>
  <Slides>21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8" baseType="lpstr">
      <vt:lpstr>Times New Roman</vt:lpstr>
      <vt:lpstr>Arial</vt:lpstr>
      <vt:lpstr>Tahoma</vt:lpstr>
      <vt:lpstr>Wingdings</vt:lpstr>
      <vt:lpstr>Monotype Corsiva</vt:lpstr>
      <vt:lpstr>Business vision design template [1]</vt:lpstr>
      <vt:lpstr>Microsoft Graph Chart</vt:lpstr>
      <vt:lpstr> College of Saint Rose Center for Integrated Teacher Education   Curriculum Development </vt:lpstr>
      <vt:lpstr> Good Morning </vt:lpstr>
      <vt:lpstr>Good Morning!</vt:lpstr>
      <vt:lpstr>Slide 4</vt:lpstr>
      <vt:lpstr>Moving On ~ </vt:lpstr>
      <vt:lpstr>Authentic Learning</vt:lpstr>
      <vt:lpstr>Assessment of Learning </vt:lpstr>
      <vt:lpstr>Basic Principles of  Curriculum and Instruction</vt:lpstr>
      <vt:lpstr>Basic Principles of  Curriculum and Instruction</vt:lpstr>
      <vt:lpstr>Early Childhood  and  Elementary Education</vt:lpstr>
      <vt:lpstr>Early Childhood  and  Elementary Education</vt:lpstr>
      <vt:lpstr>Early Childhood  and  Elementary Education</vt:lpstr>
      <vt:lpstr>Early Childhood  and  Elementary Education</vt:lpstr>
      <vt:lpstr>Middle-Level Curricula</vt:lpstr>
      <vt:lpstr>Middle-Level Curricula</vt:lpstr>
      <vt:lpstr>Middle-Level Curricula</vt:lpstr>
      <vt:lpstr>Middle-Level Curricula</vt:lpstr>
      <vt:lpstr>High School Curricula</vt:lpstr>
      <vt:lpstr>High School Curricula</vt:lpstr>
      <vt:lpstr>You are ready to change the world; now go out and just do it!</vt:lpstr>
      <vt:lpstr>Thanks for the Journey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Character Education: An Elementary School’s Journey</dc:title>
  <dc:creator>Dr. Deborah De Luca</dc:creator>
  <cp:lastModifiedBy>FSUTEAM</cp:lastModifiedBy>
  <cp:revision>161</cp:revision>
  <dcterms:created xsi:type="dcterms:W3CDTF">2007-04-09T22:39:18Z</dcterms:created>
  <dcterms:modified xsi:type="dcterms:W3CDTF">2011-10-04T16:00:54Z</dcterms:modified>
</cp:coreProperties>
</file>